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8" y="5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9/16/23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6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FC24-3AAD-48EA-9D10-1C1B961E7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97E9A-7EBC-4E5E-853D-56C50C77D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85B3B-2779-4948-8305-6808DC44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5642A-7EBF-40ED-840E-84E49712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6171-D283-4B76-A83F-7736FB15E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7B198C-09F8-4FAA-B70A-DE9969D20960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Close up of a light bulb">
            <a:extLst>
              <a:ext uri="{FF2B5EF4-FFF2-40B4-BE49-F238E27FC236}">
                <a16:creationId xmlns:a16="http://schemas.microsoft.com/office/drawing/2014/main" id="{4D44CDB5-8FB5-4317-BA2C-39674EA621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5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3179-86FF-435A-9877-16DC1023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0E861-A4F9-4222-9996-68CA137A9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DFBC2-2B55-4F82-9CDD-AEC97665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D592C-CFDC-476D-94B3-23191DBA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8D524-3049-4333-91A4-56A1A5670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6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7BDE0-CB67-454C-90B6-EB2F7BFD2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9CF54-9D92-44DB-9210-C15210C38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E00A9-8F6D-43BD-A26D-77E8E009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C12A-7C12-4521-8F13-96CF77D4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41FD6-A2CE-4252-9E8F-8C215D4F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0C96-035F-40EA-A61D-D0C3611D8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A0E20-7BA2-40E7-B3DE-4FB7A95C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D5CC5-93E2-4506-B183-F37D2ED5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1141B-0530-48AD-93C0-5CCBA34C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E1978-A296-43CE-9032-1AF73D1A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A24B-6942-4DB9-BC59-DA8F5221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889F-F323-4A01-85B9-26011ABCC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88057-8903-4640-8D44-CA28FE2F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10B49-2C6D-4CC5-AD64-A834192D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4FA9C-1701-40C0-AFF2-E2A2085A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E2871-A956-472F-9BFC-E3F598CDCE07}"/>
              </a:ext>
            </a:extLst>
          </p:cNvPr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8" name="Picture 7" descr="Close up of light filament of a half bulb">
            <a:extLst>
              <a:ext uri="{FF2B5EF4-FFF2-40B4-BE49-F238E27FC236}">
                <a16:creationId xmlns:a16="http://schemas.microsoft.com/office/drawing/2014/main" id="{1337F000-3357-4786-9655-8D241A2E2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72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DC42D-CA76-44FA-98F5-086D15B6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2B74-7B3E-4146-BCED-B74D44682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BE388-2F86-41FE-84CC-CA1FE5723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01142-CD59-441B-9BC6-16DA9268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C3FDB-00FF-4D73-B5A6-F76B9FE7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A5F7B-088B-4A5D-9A4D-8C72F6CA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DAA2-CECF-4A0B-AFA2-A6AA9A4D8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79E7-BB1C-4CEF-BE97-DC7BD8FAC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5185E-D95E-48F6-8050-8C5B3E0FD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AAA281-593E-4E5C-A463-30E4B53A3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C11E0-7FDA-40D3-B944-CD2A63ECF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4E1B2-C185-4DC0-BFA4-6E15E6D1D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B2F16-1AE5-4B2C-B504-52D491E7D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1B1DD3-A8CD-40CD-90FA-99C2124D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15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4779-4073-45D7-96F2-AC8E9FD3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73F5D-329B-497D-B5FE-29847990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47D377-45FF-42CC-8AB7-74BDC84A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ED5F8-900E-4060-8CA0-ED2A939E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7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E9EEF-48CE-4905-AAE3-E57F02D37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22129-779F-4C47-A4D6-616E8EA2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464F4-B3D6-4DC2-A89F-741C65F7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E668E-7988-47C4-8064-935620C6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D893A-3D6F-4267-9320-0399CEDA1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07DA4-8537-4244-99E7-75DE7973B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4E236-EA34-4D0B-83E6-73DA81DE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BD3E9-0A38-4F65-9CBB-845E65D4E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639D2-0279-45F6-AC2E-6F67965F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6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4409-8CFA-4E1E-B78F-8DE0AE9CC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0A78A9-C4DC-4AE2-A4B8-BBEE63438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B8A4F-7405-494B-A56F-497621A57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C2032-1C9D-4858-B224-EDDA723A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96180-B3B0-441C-B240-7407F44F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76B79-D1CB-4742-8A4B-555D67AC2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2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64DDF-1442-4BD0-A6A4-0DB94D57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C9A00-42B6-4C59-A20C-02B62F893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D6C73-6D8B-4324-81C6-6E449D8AA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590A-740B-4548-A79B-F8E5167210D0}" type="datetime1">
              <a:rPr lang="en-US" smtClean="0"/>
              <a:t>9/16/23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35552-7556-4857-B915-D69A6EB4F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55105-F3E0-4F58-B2B0-9FD0E4AFD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descr="Close up of a light bulb">
            <a:extLst>
              <a:ext uri="{FF2B5EF4-FFF2-40B4-BE49-F238E27FC236}">
                <a16:creationId xmlns:a16="http://schemas.microsoft.com/office/drawing/2014/main" id="{D3BD93ED-3919-4E95-8EA9-C6A0A03830F4}"/>
              </a:ext>
            </a:extLst>
          </p:cNvPr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BE3E3DB-C15F-482D-BA95-2E461F1A41FE}"/>
                </a:ext>
              </a:extLst>
            </p:cNvPr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C3889FF-A5EF-4501-A024-84CBD80717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9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53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hape, arrow&#10;&#10;Description automatically generated">
            <a:extLst>
              <a:ext uri="{FF2B5EF4-FFF2-40B4-BE49-F238E27FC236}">
                <a16:creationId xmlns:a16="http://schemas.microsoft.com/office/drawing/2014/main" id="{60518021-E842-4A37-B61F-BBA5F99A2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91662" y="1567544"/>
            <a:ext cx="6047371" cy="3628422"/>
          </a:xfrm>
          <a:prstGeom prst="rect">
            <a:avLst/>
          </a:prstGeom>
          <a:noFill/>
        </p:spPr>
      </p:pic>
      <p:sp>
        <p:nvSpPr>
          <p:cNvPr id="83" name="Freeform: Shape 55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Freeform: Shape 57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123" y="263486"/>
            <a:ext cx="4220308" cy="25877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i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US" sz="60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6000" b="1" kern="1200" dirty="0">
                <a:latin typeface="+mj-lt"/>
                <a:ea typeface="+mj-ea"/>
                <a:cs typeface="+mj-cs"/>
              </a:rPr>
              <a:t>an</a:t>
            </a:r>
            <a:r>
              <a:rPr lang="en-US" sz="60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Basketball </a:t>
            </a:r>
            <a:br>
              <a:rPr lang="en-US" sz="4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b="1" i="1" dirty="0"/>
              <a:t>     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Quickest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3on3 game that is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452966" y="3114723"/>
            <a:ext cx="3413639" cy="155186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sz="2300" b="1" dirty="0"/>
              <a:t>Short Court </a:t>
            </a:r>
            <a:r>
              <a:rPr lang="en-US" sz="2300" b="1"/>
              <a:t>Concept  38’x48</a:t>
            </a:r>
            <a:r>
              <a:rPr lang="en-US" sz="2300" b="1" dirty="0"/>
              <a:t>’ </a:t>
            </a:r>
          </a:p>
          <a:p>
            <a:pPr>
              <a:spcAft>
                <a:spcPts val="600"/>
              </a:spcAft>
            </a:pPr>
            <a:r>
              <a:rPr lang="en-US" sz="23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Reverse Court    2 Pt . Game</a:t>
            </a:r>
          </a:p>
          <a:p>
            <a:pPr>
              <a:spcAft>
                <a:spcPts val="600"/>
              </a:spcAft>
            </a:pPr>
            <a:r>
              <a:rPr lang="en-US" sz="23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MID-RANGE  Skill </a:t>
            </a:r>
          </a:p>
          <a:p>
            <a:pPr>
              <a:spcAft>
                <a:spcPts val="600"/>
              </a:spcAft>
            </a:pPr>
            <a:r>
              <a:rPr lang="en-US" sz="2300" b="1" dirty="0"/>
              <a:t>Quick </a:t>
            </a:r>
            <a:r>
              <a:rPr lang="en-US" sz="23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Action  / Non Stop</a:t>
            </a:r>
          </a:p>
          <a:p>
            <a:pPr>
              <a:spcAft>
                <a:spcPts val="600"/>
              </a:spcAft>
            </a:pPr>
            <a:endParaRPr lang="en-US" sz="20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04672" y="290739"/>
            <a:ext cx="5157216" cy="1344975"/>
          </a:xfrm>
        </p:spPr>
        <p:txBody>
          <a:bodyPr>
            <a:normAutofit/>
          </a:bodyPr>
          <a:lstStyle/>
          <a:p>
            <a:r>
              <a:rPr lang="en-US" sz="4000" dirty="0"/>
              <a:t>              </a:t>
            </a:r>
            <a:r>
              <a:rPr lang="en-US" sz="2400" b="1" i="1" dirty="0"/>
              <a:t>3Man 3on3     </a:t>
            </a:r>
            <a:r>
              <a:rPr lang="en-US" sz="4000" dirty="0"/>
              <a:t>	</a:t>
            </a:r>
            <a:r>
              <a:rPr lang="en-US" sz="2800" b="1" i="1" dirty="0"/>
              <a:t>Basketball</a:t>
            </a:r>
            <a:r>
              <a:rPr lang="en-US" sz="2800" dirty="0"/>
              <a:t> Official Rules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04672" y="1635714"/>
            <a:ext cx="5157216" cy="4524704"/>
          </a:xfrm>
        </p:spPr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Official 3Man -Basketball Game Rul</a:t>
            </a:r>
            <a:r>
              <a:rPr lang="en-US" sz="1900" b="1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Teams   ---   Two teams of 3 players each Four or                        </a:t>
            </a:r>
            <a:r>
              <a:rPr lang="en-US" sz="1900" dirty="0"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  <a:t>    	       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Five Players per team</a:t>
            </a:r>
            <a:endParaRPr lang="en-US" sz="19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Playing Court --- Dimension</a:t>
            </a:r>
            <a:endParaRPr lang="en-US" sz="19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  Official court size 48’ in length by 38’ in width,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  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2 or 3” boundary lines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The  2 - point Mid- Zone area ( Blk and Red)  will be inside the 15’ radius arc from the free </a:t>
            </a:r>
            <a:r>
              <a:rPr lang="en-US" sz="1900" dirty="0"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throw line down to 16’ at the base line.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dirty="0"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The 1- point Zone area will be beyond the 2- point area. ( Gray Area ) Mid-Zone area.</a:t>
            </a:r>
            <a:endParaRPr lang="en-US" sz="19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Backcourt   --   None</a:t>
            </a:r>
            <a:endParaRPr lang="en-US" sz="19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Free Throw Line 12’ wide standard lane and 15’ free throw line.</a:t>
            </a:r>
            <a:r>
              <a:rPr lang="en-US" sz="20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Equipment </a:t>
            </a:r>
            <a:r>
              <a:rPr lang="en-US" sz="1900" i="1" dirty="0" err="1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TrueBounce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official Perforated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backboard and supports, Standard break-a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way rims and </a:t>
            </a:r>
            <a:r>
              <a:rPr lang="en-US" sz="1900" i="1" dirty="0" err="1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TrueBounce</a:t>
            </a:r>
            <a:r>
              <a:rPr lang="en-US" sz="1900" i="1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1900" dirty="0"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official Ball</a:t>
            </a:r>
            <a:endParaRPr lang="en-US" sz="1900" dirty="0"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lvl="0"/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14C8CD-FA7A-4456-8243-37BECF96A6A0}"/>
              </a:ext>
            </a:extLst>
          </p:cNvPr>
          <p:cNvSpPr txBox="1"/>
          <p:nvPr/>
        </p:nvSpPr>
        <p:spPr>
          <a:xfrm>
            <a:off x="6745934" y="141491"/>
            <a:ext cx="52925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1" u="sng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en-US" sz="1800" b="1" u="sng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Players and Substitutes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Teams 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-- Max 5 players, 3 playing with 2 Substitutes per Team.  Substitutes will enter after any dead ball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 Players   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Three players to start the game or fewer to complete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r>
              <a:rPr lang="en-US" sz="1800" b="1" u="sng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Timing /Scoring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Game length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 -- Fourteen (14) minutes or First Team to 21  points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Over Time</a:t>
            </a:r>
            <a:r>
              <a:rPr lang="en-US" sz="1800" u="sng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</a:t>
            </a:r>
            <a:endParaRPr lang="en-US" sz="1800" u="sng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Each team 2 possession to score 1 or 2 points. First possession will be determined by coin toss</a:t>
            </a:r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All Free Throws one point </a:t>
            </a:r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8EBCBA-14DD-5942-8ED6-B0F960A06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863" y="2239617"/>
            <a:ext cx="4902552" cy="623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56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DF885-B09E-4CB3-8F25-502109A0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468" y="251908"/>
            <a:ext cx="3909847" cy="5959366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Forfeit / No Game   --  Game manager or Referee shall declare forfeit when Team members are less than 3 player to start and /or Team disqualification after 15 min from start time /any unsportsmanlike action.</a:t>
            </a:r>
            <a:br>
              <a:rPr lang="en-US" sz="18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8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b="1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Starting and Stopping game clock</a:t>
            </a:r>
            <a:r>
              <a:rPr lang="en-US" sz="18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  </a:t>
            </a:r>
            <a:b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Game clock will start when the ball becomes live Game clock will stop on fouls, held balls, violations and </a:t>
            </a:r>
            <a:b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free-throw attempts. </a:t>
            </a:r>
            <a:b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Timeouts</a:t>
            </a:r>
            <a:r>
              <a:rPr lang="en-US" sz="1800" b="1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Each team will have  two (2 )  45 sec full timeouts and one extra timeout for overtime</a:t>
            </a:r>
            <a:br>
              <a:rPr lang="en-US" sz="1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br>
              <a:rPr lang="en-US" sz="1800" b="1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Scoring </a:t>
            </a:r>
            <a:r>
              <a:rPr lang="en-US" sz="1800" b="1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– </a:t>
            </a: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 successful goal inside the Mid-Zone area will count for </a:t>
            </a:r>
            <a:r>
              <a:rPr lang="en-US" sz="1800" b="1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Two</a:t>
            </a:r>
            <a:r>
              <a:rPr lang="en-US" sz="18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points</a:t>
            </a: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A successful try from the field other than the Mid-Zone shall count for </a:t>
            </a:r>
            <a:r>
              <a:rPr lang="en-US" sz="1800" b="1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One</a:t>
            </a:r>
            <a:r>
              <a:rPr lang="en-US" sz="1800" u="sng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point</a:t>
            </a:r>
            <a: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.  </a:t>
            </a:r>
            <a:br>
              <a:rPr lang="en-US" sz="1800" dirty="0">
                <a:solidFill>
                  <a:schemeClr val="bg1"/>
                </a:solidFill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Winning Team </a:t>
            </a:r>
            <a:r>
              <a:rPr lang="en-US" sz="1800" b="1" u="sng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The team that accumulates 21 points without going over, or scores the most points in fourteen (14) minutes  Win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6423F-6DC8-4A1A-9025-D11644A5FB57}"/>
              </a:ext>
            </a:extLst>
          </p:cNvPr>
          <p:cNvSpPr txBox="1"/>
          <p:nvPr/>
        </p:nvSpPr>
        <p:spPr>
          <a:xfrm>
            <a:off x="5256421" y="251908"/>
            <a:ext cx="5168591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If a team scores 22 points, their score will go back to 18 points and possession of ball to opposing team at end line.</a:t>
            </a:r>
            <a:endParaRPr lang="en-U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The Final Point (21) must be scored from the 1 point zone area , Free-Throw line. </a:t>
            </a:r>
            <a:endParaRPr lang="en-U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The team winning in the last 2 minutes has 8 seconds to attempt a Field Goal. </a:t>
            </a:r>
            <a:endParaRPr lang="en-U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u="none" strike="noStrike" dirty="0"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u="sng" dirty="0"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Throw – In </a:t>
            </a:r>
            <a:r>
              <a:rPr lang="en-US" sz="1600" u="sng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Ball awarded out of bounds</a:t>
            </a:r>
            <a:endParaRPr lang="en-US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All violations throw-in on side -line closest </a:t>
            </a:r>
            <a:endParaRPr lang="en-US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to the play</a:t>
            </a:r>
          </a:p>
          <a:p>
            <a:endParaRPr lang="en-US" sz="16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Franklin Gothic Book" panose="020B05030201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Held Ball -- Alternate Possession Situation </a:t>
            </a:r>
            <a:endParaRPr lang="en-US" sz="16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        </a:t>
            </a:r>
            <a:endParaRPr lang="en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15084B-84CA-374F-8928-368B77A9DF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4149" y="2928730"/>
            <a:ext cx="3741242" cy="4546946"/>
          </a:xfrm>
        </p:spPr>
      </p:pic>
    </p:spTree>
    <p:extLst>
      <p:ext uri="{BB962C8B-B14F-4D97-AF65-F5344CB8AC3E}">
        <p14:creationId xmlns:p14="http://schemas.microsoft.com/office/powerpoint/2010/main" val="14533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3DF885-B09E-4CB3-8F25-502109A0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76" y="346841"/>
            <a:ext cx="3909847" cy="6069725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</a:t>
            </a: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Fouls and Penalties</a:t>
            </a:r>
            <a:br>
              <a:rPr lang="en-US" sz="1800" u="sng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Personal Foul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Four Fouls per player for disqualification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Technical Fouls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One unsportsmanlike Technical for disqualification per game per player/coach.  All Technical fouls 1 Free Throw, charge team loses 1 – point. </a:t>
            </a:r>
            <a:r>
              <a:rPr lang="en-US" sz="1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 team foul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Intentional Fouls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--  One free throw for 2points  and the ball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Team fouls   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– Five per 12 min. One point penalty shot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u="sng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 Free Throws  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Non Shooting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– No Free Throws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Shooting Fouls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One attempt per shooting foul; results in 2 points. No attempted on a successful goal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 Game winning free throw – player must make two consecutive free throws for 2 points; and 1 free throw for one point win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Team Foul Total</a:t>
            </a: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Franklin Gothic Book" panose="020B0503020102020204" pitchFamily="34" charset="0"/>
                <a:ea typeface="Arial Unicode MS"/>
                <a:cs typeface="Times New Roman" panose="02020603050405020304" pitchFamily="18" charset="0"/>
              </a:rPr>
              <a:t>One attempt for team foul penalty over five team fouls  </a:t>
            </a:r>
            <a:br>
              <a:rPr lang="en-US" sz="1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Helvetica" panose="020B0604020202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br>
              <a:rPr lang="en-US" sz="18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bg1"/>
                </a:solidFill>
                <a:effectLst/>
                <a:latin typeface="Franklin Gothic Book" panose="020B05030201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Fighting Fouls -- No Free-Throw, players ejected</a:t>
            </a:r>
            <a:br>
              <a:rPr lang="en-US" sz="18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sz="1600" dirty="0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5" name="Content Placeholder 4" descr="Shape, arrow&#10;&#10;Description automatically generated">
            <a:extLst>
              <a:ext uri="{FF2B5EF4-FFF2-40B4-BE49-F238E27FC236}">
                <a16:creationId xmlns:a16="http://schemas.microsoft.com/office/drawing/2014/main" id="{E72A961D-8C51-4BCD-B1A2-03B876B89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733" y="346841"/>
            <a:ext cx="4148986" cy="2362760"/>
          </a:xfrm>
          <a:prstGeom prst="rect">
            <a:avLst/>
          </a:prstGeom>
          <a:noFill/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AA627E-4995-4C45-AFA5-875E8CC99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01493" y="1977925"/>
            <a:ext cx="3983465" cy="4636183"/>
          </a:xfrm>
        </p:spPr>
      </p:pic>
    </p:spTree>
    <p:extLst>
      <p:ext uri="{BB962C8B-B14F-4D97-AF65-F5344CB8AC3E}">
        <p14:creationId xmlns:p14="http://schemas.microsoft.com/office/powerpoint/2010/main" val="328512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671</Words>
  <Application>Microsoft Macintosh PowerPoint</Application>
  <PresentationFormat>Widescreen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Cambria</vt:lpstr>
      <vt:lpstr>Century Gothic</vt:lpstr>
      <vt:lpstr>Franklin Gothic Book</vt:lpstr>
      <vt:lpstr>Helvetica</vt:lpstr>
      <vt:lpstr>Times New Roman</vt:lpstr>
      <vt:lpstr>Office Theme</vt:lpstr>
      <vt:lpstr>3Man Basketball        Quickest  3on3 game that is </vt:lpstr>
      <vt:lpstr>              3Man 3on3      Basketball Official Rules</vt:lpstr>
      <vt:lpstr>  Forfeit / No Game   --  Game manager or Referee shall declare forfeit when Team members are less than 3 player to start and /or Team disqualification after 15 min from start time /any unsportsmanlike action.   Starting and Stopping game clock    Game clock will start when the ball becomes live Game clock will stop on fouls, held balls, violations and  free-throw attempts.   Timeouts – Each team will have  two (2 )  45 sec full timeouts and one extra timeout for overtime   Scoring – A successful goal inside the Mid-Zone area will count for Two points. A successful try from the field other than the Mid-Zone shall count for One point.   Winning Team - The team that accumulates 21 points without going over, or scores the most points in fourteen (14) minutes  Win  </vt:lpstr>
      <vt:lpstr>                            Fouls and Penalties   Personal Foul Four Fouls per player for disqualification Technical Fouls One unsportsmanlike Technical for disqualification per game per player/coach.  All Technical fouls 1 Free Throw, charge team loses 1 – point. No team foul Intentional Fouls  --  One free throw for 2points  and the ball  Team fouls   – Five per 12 min. One point penalty shot   Free Throws    Non Shooting – No Free Throws  Shooting Fouls  One attempt per shooting foul; results in 2 points. No attempted on a successful goal  Game winning free throw – player must make two consecutive free throws for 2 points; and 1 free throw for one point win Team Foul Total  One attempt for team foul penalty over five team fouls     Fighting Fouls -- No Free-Throw, players ejected 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3Man Basketball</dc:title>
  <dc:creator>Eric Britto</dc:creator>
  <cp:lastModifiedBy>Suzanne Britto</cp:lastModifiedBy>
  <cp:revision>34</cp:revision>
  <dcterms:created xsi:type="dcterms:W3CDTF">2021-04-01T15:17:43Z</dcterms:created>
  <dcterms:modified xsi:type="dcterms:W3CDTF">2023-09-16T16:45:39Z</dcterms:modified>
</cp:coreProperties>
</file>